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Default Extension="gif" ContentType="image/gif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sldIdLst>
    <p:sldId id="256" r:id="rId2"/>
    <p:sldId id="280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  <p:sldId id="268" r:id="rId14"/>
    <p:sldId id="282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1" r:id="rId27"/>
    <p:sldId id="283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F03E56-E7C7-4CB3-BBCB-3C9E6E934084}" type="datetimeFigureOut">
              <a:rPr lang="en-US" smtClean="0"/>
              <a:pPr/>
              <a:t>5/27/2010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86ACB5-C38E-4A5B-9BD0-BC4D7574D33F}" type="slidenum">
              <a:rPr lang="en-AU" smtClean="0"/>
              <a:pPr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86ACB5-C38E-4A5B-9BD0-BC4D7574D33F}" type="slidenum">
              <a:rPr lang="en-AU" smtClean="0"/>
              <a:pPr/>
              <a:t>1</a:t>
            </a:fld>
            <a:endParaRPr lang="en-A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86ACB5-C38E-4A5B-9BD0-BC4D7574D33F}" type="slidenum">
              <a:rPr lang="en-AU" smtClean="0"/>
              <a:pPr/>
              <a:t>10</a:t>
            </a:fld>
            <a:endParaRPr lang="en-A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86ACB5-C38E-4A5B-9BD0-BC4D7574D33F}" type="slidenum">
              <a:rPr lang="en-AU" smtClean="0"/>
              <a:pPr/>
              <a:t>11</a:t>
            </a:fld>
            <a:endParaRPr lang="en-A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86ACB5-C38E-4A5B-9BD0-BC4D7574D33F}" type="slidenum">
              <a:rPr lang="en-AU" smtClean="0"/>
              <a:pPr/>
              <a:t>12</a:t>
            </a:fld>
            <a:endParaRPr lang="en-A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86ACB5-C38E-4A5B-9BD0-BC4D7574D33F}" type="slidenum">
              <a:rPr lang="en-AU" smtClean="0"/>
              <a:pPr/>
              <a:t>13</a:t>
            </a:fld>
            <a:endParaRPr lang="en-A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86ACB5-C38E-4A5B-9BD0-BC4D7574D33F}" type="slidenum">
              <a:rPr lang="en-AU" smtClean="0"/>
              <a:pPr/>
              <a:t>15</a:t>
            </a:fld>
            <a:endParaRPr lang="en-A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86ACB5-C38E-4A5B-9BD0-BC4D7574D33F}" type="slidenum">
              <a:rPr lang="en-AU" smtClean="0"/>
              <a:pPr/>
              <a:t>16</a:t>
            </a:fld>
            <a:endParaRPr lang="en-A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86ACB5-C38E-4A5B-9BD0-BC4D7574D33F}" type="slidenum">
              <a:rPr lang="en-AU" smtClean="0"/>
              <a:pPr/>
              <a:t>17</a:t>
            </a:fld>
            <a:endParaRPr lang="en-A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86ACB5-C38E-4A5B-9BD0-BC4D7574D33F}" type="slidenum">
              <a:rPr lang="en-AU" smtClean="0"/>
              <a:pPr/>
              <a:t>18</a:t>
            </a:fld>
            <a:endParaRPr lang="en-A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86ACB5-C38E-4A5B-9BD0-BC4D7574D33F}" type="slidenum">
              <a:rPr lang="en-AU" smtClean="0"/>
              <a:pPr/>
              <a:t>19</a:t>
            </a:fld>
            <a:endParaRPr lang="en-A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86ACB5-C38E-4A5B-9BD0-BC4D7574D33F}" type="slidenum">
              <a:rPr lang="en-AU" smtClean="0"/>
              <a:pPr/>
              <a:t>20</a:t>
            </a:fld>
            <a:endParaRPr lang="en-A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86ACB5-C38E-4A5B-9BD0-BC4D7574D33F}" type="slidenum">
              <a:rPr lang="en-AU" smtClean="0"/>
              <a:pPr/>
              <a:t>2</a:t>
            </a:fld>
            <a:endParaRPr lang="en-A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86ACB5-C38E-4A5B-9BD0-BC4D7574D33F}" type="slidenum">
              <a:rPr lang="en-AU" smtClean="0"/>
              <a:pPr/>
              <a:t>21</a:t>
            </a:fld>
            <a:endParaRPr lang="en-A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86ACB5-C38E-4A5B-9BD0-BC4D7574D33F}" type="slidenum">
              <a:rPr lang="en-AU" smtClean="0"/>
              <a:pPr/>
              <a:t>22</a:t>
            </a:fld>
            <a:endParaRPr lang="en-A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86ACB5-C38E-4A5B-9BD0-BC4D7574D33F}" type="slidenum">
              <a:rPr lang="en-AU" smtClean="0"/>
              <a:pPr/>
              <a:t>23</a:t>
            </a:fld>
            <a:endParaRPr lang="en-A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86ACB5-C38E-4A5B-9BD0-BC4D7574D33F}" type="slidenum">
              <a:rPr lang="en-AU" smtClean="0"/>
              <a:pPr/>
              <a:t>24</a:t>
            </a:fld>
            <a:endParaRPr lang="en-A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86ACB5-C38E-4A5B-9BD0-BC4D7574D33F}" type="slidenum">
              <a:rPr lang="en-AU" smtClean="0"/>
              <a:pPr/>
              <a:t>25</a:t>
            </a:fld>
            <a:endParaRPr lang="en-A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86ACB5-C38E-4A5B-9BD0-BC4D7574D33F}" type="slidenum">
              <a:rPr lang="en-AU" smtClean="0"/>
              <a:pPr/>
              <a:t>26</a:t>
            </a:fld>
            <a:endParaRPr lang="en-A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86ACB5-C38E-4A5B-9BD0-BC4D7574D33F}" type="slidenum">
              <a:rPr lang="en-AU" smtClean="0"/>
              <a:pPr/>
              <a:t>3</a:t>
            </a:fld>
            <a:endParaRPr lang="en-A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86ACB5-C38E-4A5B-9BD0-BC4D7574D33F}" type="slidenum">
              <a:rPr lang="en-AU" smtClean="0"/>
              <a:pPr/>
              <a:t>4</a:t>
            </a:fld>
            <a:endParaRPr lang="en-A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86ACB5-C38E-4A5B-9BD0-BC4D7574D33F}" type="slidenum">
              <a:rPr lang="en-AU" smtClean="0"/>
              <a:pPr/>
              <a:t>5</a:t>
            </a:fld>
            <a:endParaRPr lang="en-A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86ACB5-C38E-4A5B-9BD0-BC4D7574D33F}" type="slidenum">
              <a:rPr lang="en-AU" smtClean="0"/>
              <a:pPr/>
              <a:t>6</a:t>
            </a:fld>
            <a:endParaRPr lang="en-A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86ACB5-C38E-4A5B-9BD0-BC4D7574D33F}" type="slidenum">
              <a:rPr lang="en-AU" smtClean="0"/>
              <a:pPr/>
              <a:t>7</a:t>
            </a:fld>
            <a:endParaRPr lang="en-A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86ACB5-C38E-4A5B-9BD0-BC4D7574D33F}" type="slidenum">
              <a:rPr lang="en-AU" smtClean="0"/>
              <a:pPr/>
              <a:t>8</a:t>
            </a:fld>
            <a:endParaRPr lang="en-A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86ACB5-C38E-4A5B-9BD0-BC4D7574D33F}" type="slidenum">
              <a:rPr lang="en-AU" smtClean="0"/>
              <a:pPr/>
              <a:t>9</a:t>
            </a:fld>
            <a:endParaRPr lang="en-A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849CF75F-2A43-4426-86D7-4130CC050983}" type="datetimeFigureOut">
              <a:rPr lang="en-US" smtClean="0"/>
              <a:pPr/>
              <a:t>5/27/2010</a:t>
            </a:fld>
            <a:endParaRPr lang="en-A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A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855F575-C0E5-49BD-8FE3-D38D8B443046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49CF75F-2A43-4426-86D7-4130CC050983}" type="datetimeFigureOut">
              <a:rPr lang="en-US" smtClean="0"/>
              <a:pPr/>
              <a:t>5/27/2010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855F575-C0E5-49BD-8FE3-D38D8B443046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49CF75F-2A43-4426-86D7-4130CC050983}" type="datetimeFigureOut">
              <a:rPr lang="en-US" smtClean="0"/>
              <a:pPr/>
              <a:t>5/27/2010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855F575-C0E5-49BD-8FE3-D38D8B443046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49CF75F-2A43-4426-86D7-4130CC050983}" type="datetimeFigureOut">
              <a:rPr lang="en-US" smtClean="0"/>
              <a:pPr/>
              <a:t>5/27/2010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855F575-C0E5-49BD-8FE3-D38D8B443046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49CF75F-2A43-4426-86D7-4130CC050983}" type="datetimeFigureOut">
              <a:rPr lang="en-US" smtClean="0"/>
              <a:pPr/>
              <a:t>5/27/2010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855F575-C0E5-49BD-8FE3-D38D8B443046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49CF75F-2A43-4426-86D7-4130CC050983}" type="datetimeFigureOut">
              <a:rPr lang="en-US" smtClean="0"/>
              <a:pPr/>
              <a:t>5/27/2010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855F575-C0E5-49BD-8FE3-D38D8B443046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49CF75F-2A43-4426-86D7-4130CC050983}" type="datetimeFigureOut">
              <a:rPr lang="en-US" smtClean="0"/>
              <a:pPr/>
              <a:t>5/27/2010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855F575-C0E5-49BD-8FE3-D38D8B443046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49CF75F-2A43-4426-86D7-4130CC050983}" type="datetimeFigureOut">
              <a:rPr lang="en-US" smtClean="0"/>
              <a:pPr/>
              <a:t>5/27/2010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855F575-C0E5-49BD-8FE3-D38D8B443046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49CF75F-2A43-4426-86D7-4130CC050983}" type="datetimeFigureOut">
              <a:rPr lang="en-US" smtClean="0"/>
              <a:pPr/>
              <a:t>5/27/2010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855F575-C0E5-49BD-8FE3-D38D8B443046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849CF75F-2A43-4426-86D7-4130CC050983}" type="datetimeFigureOut">
              <a:rPr lang="en-US" smtClean="0"/>
              <a:pPr/>
              <a:t>5/27/2010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855F575-C0E5-49BD-8FE3-D38D8B443046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849CF75F-2A43-4426-86D7-4130CC050983}" type="datetimeFigureOut">
              <a:rPr lang="en-US" smtClean="0"/>
              <a:pPr/>
              <a:t>5/27/2010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855F575-C0E5-49BD-8FE3-D38D8B443046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849CF75F-2A43-4426-86D7-4130CC050983}" type="datetimeFigureOut">
              <a:rPr lang="en-US" smtClean="0"/>
              <a:pPr/>
              <a:t>5/27/2010</a:t>
            </a:fld>
            <a:endParaRPr lang="en-A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A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3855F575-C0E5-49BD-8FE3-D38D8B443046}" type="slidenum">
              <a:rPr lang="en-AU" smtClean="0"/>
              <a:pPr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Land Rights and Native Title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dirty="0" smtClean="0"/>
              <a:t>Aboriginal Events and Issues</a:t>
            </a:r>
            <a:endParaRPr lang="en-A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en-AU" dirty="0" smtClean="0"/>
              <a:t>In 1972, on Australia Day, the Aboriginal Tent Embassy was set up on the lawns of Parliament House Canberra.</a:t>
            </a:r>
          </a:p>
          <a:p>
            <a:r>
              <a:rPr lang="en-AU" dirty="0" smtClean="0"/>
              <a:t>It highlighted the claim for land rights and the awful living conditions of most Aboriginal people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en-AU" dirty="0" smtClean="0"/>
              <a:t>The Aboriginal Flag was raised at this time.</a:t>
            </a:r>
          </a:p>
          <a:p>
            <a:r>
              <a:rPr lang="en-AU" dirty="0" smtClean="0"/>
              <a:t>On 20 July 1972 the tents were pulled down by police. It still stands today.</a:t>
            </a:r>
            <a:endParaRPr lang="en-AU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AU" sz="3000" dirty="0" smtClean="0"/>
              <a:t>Aboriginal Tent Embassy and Flag - 1972</a:t>
            </a:r>
            <a:endParaRPr lang="en-AU" sz="3000" dirty="0"/>
          </a:p>
        </p:txBody>
      </p:sp>
      <p:pic>
        <p:nvPicPr>
          <p:cNvPr id="31746" name="Picture 2" descr="http://farm4.static.flickr.com/3083/2910243953_6ce2194a06.jpg?v=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4357694"/>
            <a:ext cx="3095647" cy="232173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AU" dirty="0" smtClean="0"/>
              <a:t>The Woodward Royal Commission delivered its report into the issue of land rights in federal territory</a:t>
            </a:r>
          </a:p>
          <a:p>
            <a:r>
              <a:rPr lang="en-AU" dirty="0" smtClean="0"/>
              <a:t>The Australian </a:t>
            </a:r>
            <a:r>
              <a:rPr lang="en-AU" dirty="0" err="1" smtClean="0"/>
              <a:t>Labor</a:t>
            </a:r>
            <a:r>
              <a:rPr lang="en-AU" dirty="0" smtClean="0"/>
              <a:t> Party pledged to support Aboriginal land rights as part of its successful 1972 election platform.</a:t>
            </a:r>
          </a:p>
          <a:p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AU" dirty="0" smtClean="0"/>
              <a:t>Launching his party's election campaign, </a:t>
            </a:r>
            <a:r>
              <a:rPr lang="en-AU" dirty="0" err="1" smtClean="0"/>
              <a:t>Labor</a:t>
            </a:r>
            <a:r>
              <a:rPr lang="en-AU" dirty="0" smtClean="0"/>
              <a:t> leader Gough Whitlam said:</a:t>
            </a:r>
          </a:p>
          <a:p>
            <a:r>
              <a:rPr lang="en-AU" dirty="0" smtClean="0"/>
              <a:t>“We will legislate to give Aboriginal Land Rights - because all of us as Australians are diminished while the Aborigines are denied their rightful place in this nation.”</a:t>
            </a:r>
          </a:p>
          <a:p>
            <a:pPr>
              <a:buNone/>
            </a:pPr>
            <a:r>
              <a:rPr lang="en-AU" dirty="0" smtClean="0"/>
              <a:t>      Gough Whitlam</a:t>
            </a:r>
          </a:p>
          <a:p>
            <a:endParaRPr lang="en-AU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Woodward Royal Commission – Aboriginal Land Rights - 1974</a:t>
            </a:r>
            <a:endParaRPr lang="en-A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28596" y="357167"/>
            <a:ext cx="45720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 smtClean="0"/>
              <a:t>Justice Woodward reported that the aims of land rights were:</a:t>
            </a:r>
          </a:p>
          <a:p>
            <a:r>
              <a:rPr lang="en-AU" dirty="0" smtClean="0"/>
              <a:t>The doing of simple justice to a people who have been deprived of their land without their consent and without compensation. </a:t>
            </a:r>
          </a:p>
          <a:p>
            <a:r>
              <a:rPr lang="en-AU" dirty="0" smtClean="0"/>
              <a:t>The preservation, where possible, of the spiritual link with his own land which gives each Aboriginal his sense of identity and which lies at the heart of his spiritual beliefs. </a:t>
            </a:r>
          </a:p>
          <a:p>
            <a:r>
              <a:rPr lang="en-AU" dirty="0" smtClean="0"/>
              <a:t/>
            </a:r>
            <a:br>
              <a:rPr lang="en-AU" dirty="0" smtClean="0"/>
            </a:br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5143504" y="714356"/>
            <a:ext cx="3714777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Justice Woodward recommended that these aims could be best achieved by:</a:t>
            </a:r>
          </a:p>
          <a:p>
            <a:r>
              <a:rPr lang="en-AU" dirty="0" smtClean="0"/>
              <a:t>Preserving and strengthening all Aboriginal interests in land and rights over land which exist today, particularly all those having spiritual importance. </a:t>
            </a:r>
          </a:p>
          <a:p>
            <a:r>
              <a:rPr lang="en-AU" dirty="0" smtClean="0"/>
              <a:t>Ensuring that none of these interests or rights are further whittled away without consent, except in those cases where the national interest positively demands it - and then only on terms of just compensation. </a:t>
            </a:r>
          </a:p>
          <a:p>
            <a:r>
              <a:rPr lang="en-AU" dirty="0" smtClean="0"/>
              <a:t/>
            </a:r>
            <a:br>
              <a:rPr lang="en-AU" dirty="0" smtClean="0"/>
            </a:br>
            <a:endParaRPr lang="en-AU" dirty="0" smtClean="0"/>
          </a:p>
          <a:p>
            <a:endParaRPr lang="en-AU" dirty="0"/>
          </a:p>
        </p:txBody>
      </p:sp>
      <p:pic>
        <p:nvPicPr>
          <p:cNvPr id="35844" name="Picture 4" descr="http://www.mabonativetitle.com/info/Woodwar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3500438"/>
            <a:ext cx="2030019" cy="32147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AU" dirty="0" smtClean="0"/>
              <a:t>Aboriginal people could now claim crown land not being used by other people.</a:t>
            </a:r>
          </a:p>
          <a:p>
            <a:r>
              <a:rPr lang="en-AU" dirty="0" smtClean="0"/>
              <a:t>An Aboriginal Lands Council was used to control this land</a:t>
            </a:r>
          </a:p>
          <a:p>
            <a:r>
              <a:rPr lang="en-AU" dirty="0" smtClean="0"/>
              <a:t>The first attempt to legally recognise the Aboriginal system of land ownership</a:t>
            </a:r>
          </a:p>
          <a:p>
            <a:endParaRPr lang="en-AU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000" dirty="0" smtClean="0"/>
              <a:t>Fraser’s Aboriginal Land Rights (NT) Act - 1976</a:t>
            </a:r>
            <a:endParaRPr lang="en-AU" sz="3000" dirty="0"/>
          </a:p>
        </p:txBody>
      </p:sp>
      <p:pic>
        <p:nvPicPr>
          <p:cNvPr id="39938" name="Picture 2" descr="http://treatyrepublic.net/images/2010/malcolm-fras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1500174"/>
            <a:ext cx="3971925" cy="40481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28596" y="1481328"/>
            <a:ext cx="8258204" cy="4525963"/>
          </a:xfrm>
        </p:spPr>
        <p:txBody>
          <a:bodyPr/>
          <a:lstStyle/>
          <a:p>
            <a:r>
              <a:rPr lang="en-AU" dirty="0" smtClean="0"/>
              <a:t>Why were these events significant in the changing rights and freedoms of Aboriginal people?</a:t>
            </a:r>
          </a:p>
          <a:p>
            <a:r>
              <a:rPr lang="en-AU" dirty="0" smtClean="0"/>
              <a:t>What didn’t change for Aboriginal people?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Questions:</a:t>
            </a:r>
            <a:endParaRPr lang="en-A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Native Title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dirty="0" smtClean="0"/>
              <a:t>Land Rights</a:t>
            </a:r>
            <a:endParaRPr lang="en-A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AU" dirty="0" smtClean="0"/>
              <a:t>Native Title is a legal term that recognises the rights of Aboriginal and Torres Strait Islander people to use and occupy lands with which they have maintained a continuing, traditional connection.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endParaRPr lang="en-A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Native Title – A Definition</a:t>
            </a:r>
            <a:endParaRPr lang="en-AU" dirty="0"/>
          </a:p>
        </p:txBody>
      </p:sp>
      <p:pic>
        <p:nvPicPr>
          <p:cNvPr id="44034" name="Picture 2" descr="http://www.fedcourt.gov.au/gfx/nt_whatpi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500174"/>
            <a:ext cx="4053997" cy="26432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AU" dirty="0" smtClean="0"/>
              <a:t>In the 1970s the Qld government began to remove the land rights of the people of </a:t>
            </a:r>
            <a:r>
              <a:rPr lang="en-AU" dirty="0" err="1" smtClean="0"/>
              <a:t>Mer</a:t>
            </a:r>
            <a:r>
              <a:rPr lang="en-AU" dirty="0" smtClean="0"/>
              <a:t> (Murray) Island in the Torres Strait.</a:t>
            </a:r>
          </a:p>
          <a:p>
            <a:r>
              <a:rPr lang="en-AU" dirty="0" smtClean="0"/>
              <a:t>One of the </a:t>
            </a:r>
            <a:r>
              <a:rPr lang="en-AU" dirty="0" err="1" smtClean="0"/>
              <a:t>Meriam</a:t>
            </a:r>
            <a:r>
              <a:rPr lang="en-AU" dirty="0" smtClean="0"/>
              <a:t> People, Eddie </a:t>
            </a:r>
            <a:r>
              <a:rPr lang="en-AU" dirty="0" err="1" smtClean="0"/>
              <a:t>Mabo</a:t>
            </a:r>
            <a:r>
              <a:rPr lang="en-AU" dirty="0" smtClean="0"/>
              <a:t>, took the Qld </a:t>
            </a:r>
            <a:r>
              <a:rPr lang="en-AU" dirty="0" err="1" smtClean="0"/>
              <a:t>gov</a:t>
            </a:r>
            <a:r>
              <a:rPr lang="en-AU" dirty="0" smtClean="0"/>
              <a:t>. to try to stop them – he lost the case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endParaRPr lang="en-AU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err="1" smtClean="0"/>
              <a:t>Mabo</a:t>
            </a:r>
            <a:r>
              <a:rPr lang="en-AU" dirty="0" smtClean="0"/>
              <a:t> - 1992</a:t>
            </a:r>
            <a:endParaRPr lang="en-AU" dirty="0"/>
          </a:p>
        </p:txBody>
      </p:sp>
      <p:pic>
        <p:nvPicPr>
          <p:cNvPr id="6146" name="Picture 2" descr="http://hsc.csu.edu.au/ab_studies/rights/global/social_justice_global/eddiemabo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428604"/>
            <a:ext cx="3623648" cy="62151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AU" dirty="0" smtClean="0"/>
              <a:t>The case eventually reached the High Court of Australia in Canberra.</a:t>
            </a:r>
          </a:p>
          <a:p>
            <a:r>
              <a:rPr lang="en-AU" dirty="0" smtClean="0"/>
              <a:t>They found in Favour of </a:t>
            </a:r>
            <a:r>
              <a:rPr lang="en-AU" dirty="0" err="1" smtClean="0"/>
              <a:t>Mabo</a:t>
            </a:r>
            <a:r>
              <a:rPr lang="en-AU" dirty="0" smtClean="0"/>
              <a:t> and the </a:t>
            </a:r>
            <a:r>
              <a:rPr lang="en-AU" dirty="0" err="1" smtClean="0"/>
              <a:t>Meriam</a:t>
            </a:r>
            <a:r>
              <a:rPr lang="en-AU" dirty="0" smtClean="0"/>
              <a:t> people and recognised the principle of Native Title.</a:t>
            </a:r>
          </a:p>
          <a:p>
            <a:r>
              <a:rPr lang="en-AU" dirty="0" smtClean="0"/>
              <a:t>Sadly Eddie </a:t>
            </a:r>
            <a:r>
              <a:rPr lang="en-AU" dirty="0" err="1" smtClean="0"/>
              <a:t>Mabo</a:t>
            </a:r>
            <a:r>
              <a:rPr lang="en-AU" dirty="0" smtClean="0"/>
              <a:t> had died 6 months before this happened</a:t>
            </a:r>
            <a:endParaRPr lang="en-AU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err="1" smtClean="0"/>
              <a:t>Mabo</a:t>
            </a:r>
            <a:r>
              <a:rPr lang="en-AU" dirty="0" smtClean="0"/>
              <a:t> – 1992 continued...</a:t>
            </a:r>
            <a:endParaRPr lang="en-AU" dirty="0"/>
          </a:p>
        </p:txBody>
      </p:sp>
      <p:pic>
        <p:nvPicPr>
          <p:cNvPr id="4098" name="Picture 2" descr="http://www.creativespirits.info/aboriginalculture/land/images/native-title-mer-islan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428736"/>
            <a:ext cx="3786182" cy="364642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AU" dirty="0" smtClean="0"/>
              <a:t>The High Court’s 1992 </a:t>
            </a:r>
            <a:r>
              <a:rPr lang="en-AU" dirty="0" err="1" smtClean="0"/>
              <a:t>Mabo</a:t>
            </a:r>
            <a:r>
              <a:rPr lang="en-AU" dirty="0" smtClean="0"/>
              <a:t> decision was extremely important;</a:t>
            </a:r>
          </a:p>
          <a:p>
            <a:r>
              <a:rPr lang="en-AU" dirty="0" smtClean="0"/>
              <a:t>The </a:t>
            </a:r>
            <a:r>
              <a:rPr lang="en-AU" dirty="0" err="1" smtClean="0"/>
              <a:t>Mabo</a:t>
            </a:r>
            <a:r>
              <a:rPr lang="en-AU" dirty="0" smtClean="0"/>
              <a:t> decision meant the concept of Terra Nullius was over turned.</a:t>
            </a:r>
          </a:p>
          <a:p>
            <a:r>
              <a:rPr lang="en-AU" dirty="0" smtClean="0"/>
              <a:t>It stated that native title to land existed before the arrival of European settlers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endParaRPr lang="en-A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err="1" smtClean="0"/>
              <a:t>Mabo</a:t>
            </a:r>
            <a:r>
              <a:rPr lang="en-AU" dirty="0" smtClean="0"/>
              <a:t> – 1992 - continued...</a:t>
            </a:r>
            <a:endParaRPr lang="en-AU" dirty="0"/>
          </a:p>
        </p:txBody>
      </p:sp>
      <p:pic>
        <p:nvPicPr>
          <p:cNvPr id="2050" name="Picture 2" descr="http://img.timeinc.net/time/europe/magazine/2009/1109/mab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428736"/>
            <a:ext cx="3714776" cy="45720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Activity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AU" dirty="0" smtClean="0"/>
              <a:t>You will need to outline the important events over time.</a:t>
            </a:r>
          </a:p>
          <a:p>
            <a:r>
              <a:rPr lang="en-AU" dirty="0" smtClean="0"/>
              <a:t>What happened?</a:t>
            </a:r>
          </a:p>
          <a:p>
            <a:r>
              <a:rPr lang="en-AU" dirty="0" smtClean="0"/>
              <a:t>Why significant?</a:t>
            </a:r>
          </a:p>
          <a:p>
            <a:r>
              <a:rPr lang="en-AU" dirty="0" smtClean="0"/>
              <a:t>Link to changing right and freedoms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AU" dirty="0" smtClean="0"/>
              <a:t>Passed in 1993 by the Keating government, this act accepted the notion of Native Title into law and also recognised the rights of owners of freehold property.</a:t>
            </a:r>
          </a:p>
          <a:p>
            <a:r>
              <a:rPr lang="en-AU" dirty="0" smtClean="0"/>
              <a:t>To claim Aboriginal communities must show continuous connection to that land through traditional laws and customs to the time of 1788.</a:t>
            </a:r>
          </a:p>
          <a:p>
            <a:r>
              <a:rPr lang="en-AU" dirty="0" smtClean="0"/>
              <a:t>Can only be claimed over Crown and other public lands</a:t>
            </a:r>
          </a:p>
          <a:p>
            <a:r>
              <a:rPr lang="en-AU" dirty="0" smtClean="0"/>
              <a:t>In many cases it does not mean legal ownership, just the right to use the land in traditional ways – hunting, fishing and ceremonies</a:t>
            </a:r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The Native Title Act - 1993</a:t>
            </a:r>
            <a:endParaRPr lang="en-A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AU" dirty="0" smtClean="0"/>
              <a:t>Pastoralists were now concerned. They leased property from the government.</a:t>
            </a:r>
          </a:p>
          <a:p>
            <a:r>
              <a:rPr lang="en-AU" dirty="0" smtClean="0"/>
              <a:t>Could Aboriginal people claim Native Title over these lands?</a:t>
            </a:r>
          </a:p>
          <a:p>
            <a:r>
              <a:rPr lang="en-AU" dirty="0" smtClean="0"/>
              <a:t>The law caused tension and insecurity.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endParaRPr lang="en-A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WIK - 1996</a:t>
            </a:r>
            <a:endParaRPr lang="en-AU" dirty="0"/>
          </a:p>
        </p:txBody>
      </p:sp>
      <p:pic>
        <p:nvPicPr>
          <p:cNvPr id="52226" name="Picture 2" descr="http://www1.curriculum.edu.au/ddunits/images/glady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1428736"/>
            <a:ext cx="4211606" cy="33575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The WIK decision of 1996 saw the High Court rule that Native Title could co-exist with the rights of leaseholders.</a:t>
            </a:r>
          </a:p>
          <a:p>
            <a:r>
              <a:rPr lang="en-AU" dirty="0" smtClean="0"/>
              <a:t>The Pastoralists and Mining Companies felt the court was too sympathetic to Aboriginal people and Native Title.</a:t>
            </a:r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WIK – 1996 – continued...</a:t>
            </a:r>
            <a:endParaRPr lang="en-A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AU" dirty="0" smtClean="0"/>
              <a:t>Passed by Howard in 1997.</a:t>
            </a:r>
          </a:p>
          <a:p>
            <a:r>
              <a:rPr lang="en-AU" dirty="0" smtClean="0"/>
              <a:t>Said that Native Title and Pastoral Rights could coexist, but in any conflict of interest – the rights of the leaseholders would come first.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Native Title Amendment Act - 1997</a:t>
            </a:r>
            <a:endParaRPr lang="en-AU" dirty="0"/>
          </a:p>
        </p:txBody>
      </p:sp>
      <p:pic>
        <p:nvPicPr>
          <p:cNvPr id="56322" name="Picture 2" descr="http://4.bp.blogspot.com/_hyECORLe2jg/RxKWgcd2r2I/AAAAAAAAAno/8UiyQp8MvKs/s400/John+Howard+Australia+101507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1142984"/>
            <a:ext cx="4631153" cy="33575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Match the events and put them in order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Event</a:t>
            </a:r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AU" dirty="0" smtClean="0"/>
              <a:t>Description</a:t>
            </a:r>
            <a:endParaRPr lang="en-AU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AU" dirty="0" smtClean="0"/>
              <a:t>The </a:t>
            </a:r>
            <a:r>
              <a:rPr lang="en-AU" dirty="0" err="1" smtClean="0"/>
              <a:t>Wik</a:t>
            </a:r>
            <a:r>
              <a:rPr lang="en-AU" dirty="0" smtClean="0"/>
              <a:t> decision</a:t>
            </a:r>
          </a:p>
          <a:p>
            <a:r>
              <a:rPr lang="en-AU" dirty="0" smtClean="0"/>
              <a:t>The Aboriginal Tent Embassy and Flag</a:t>
            </a:r>
          </a:p>
          <a:p>
            <a:r>
              <a:rPr lang="en-AU" dirty="0" smtClean="0"/>
              <a:t>The Wave Hill Protest</a:t>
            </a:r>
          </a:p>
          <a:p>
            <a:r>
              <a:rPr lang="en-AU" dirty="0" smtClean="0"/>
              <a:t>The Bark Petition</a:t>
            </a:r>
          </a:p>
          <a:p>
            <a:r>
              <a:rPr lang="en-AU" dirty="0" smtClean="0"/>
              <a:t>Terra Nullius</a:t>
            </a:r>
          </a:p>
          <a:p>
            <a:r>
              <a:rPr lang="en-AU" dirty="0" smtClean="0"/>
              <a:t>The </a:t>
            </a:r>
            <a:r>
              <a:rPr lang="en-AU" dirty="0" err="1" smtClean="0"/>
              <a:t>Mabo</a:t>
            </a:r>
            <a:r>
              <a:rPr lang="en-AU" dirty="0" smtClean="0"/>
              <a:t> decision</a:t>
            </a:r>
          </a:p>
          <a:p>
            <a:r>
              <a:rPr lang="en-AU" dirty="0" smtClean="0"/>
              <a:t>Woodward Royal Commission</a:t>
            </a:r>
          </a:p>
          <a:p>
            <a:r>
              <a:rPr lang="en-AU" dirty="0" smtClean="0"/>
              <a:t>The Native Title Act</a:t>
            </a:r>
          </a:p>
          <a:p>
            <a:r>
              <a:rPr lang="en-AU" dirty="0" smtClean="0"/>
              <a:t>The Native Title Amendment</a:t>
            </a:r>
            <a:endParaRPr lang="en-AU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071935" y="1444294"/>
            <a:ext cx="4614866" cy="3941763"/>
          </a:xfrm>
        </p:spPr>
        <p:txBody>
          <a:bodyPr>
            <a:normAutofit fontScale="85000" lnSpcReduction="20000"/>
          </a:bodyPr>
          <a:lstStyle/>
          <a:p>
            <a:r>
              <a:rPr lang="en-AU" dirty="0" smtClean="0"/>
              <a:t>Land belonging to no-one. Declared by Captain Cook</a:t>
            </a:r>
          </a:p>
          <a:p>
            <a:r>
              <a:rPr lang="en-AU" dirty="0" smtClean="0"/>
              <a:t>Aboriginal Land rights enquiry</a:t>
            </a:r>
          </a:p>
          <a:p>
            <a:r>
              <a:rPr lang="en-AU" dirty="0" smtClean="0"/>
              <a:t>Native Title and lease holders rights can coexist</a:t>
            </a:r>
          </a:p>
          <a:p>
            <a:r>
              <a:rPr lang="en-AU" dirty="0" err="1" smtClean="0"/>
              <a:t>Yolngu</a:t>
            </a:r>
            <a:r>
              <a:rPr lang="en-AU" dirty="0" smtClean="0"/>
              <a:t> request for land</a:t>
            </a:r>
          </a:p>
          <a:p>
            <a:r>
              <a:rPr lang="en-AU" dirty="0" smtClean="0"/>
              <a:t>Gurindji people’s request for wages and land</a:t>
            </a:r>
          </a:p>
          <a:p>
            <a:r>
              <a:rPr lang="en-AU" dirty="0" smtClean="0"/>
              <a:t>An Aboriginal protest over land rights and living conditions</a:t>
            </a:r>
          </a:p>
          <a:p>
            <a:r>
              <a:rPr lang="en-AU" dirty="0" smtClean="0"/>
              <a:t>Law enshrining Native Title</a:t>
            </a:r>
          </a:p>
          <a:p>
            <a:r>
              <a:rPr lang="en-AU" dirty="0" smtClean="0"/>
              <a:t>High Court ruling recognising native title</a:t>
            </a:r>
          </a:p>
          <a:p>
            <a:r>
              <a:rPr lang="en-AU" dirty="0" smtClean="0"/>
              <a:t>Law giving leaseholder’s rights priority over Native Title</a:t>
            </a:r>
          </a:p>
          <a:p>
            <a:endParaRPr lang="en-A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Match the events and put them in order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Event</a:t>
            </a:r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AU" dirty="0" smtClean="0"/>
              <a:t>Description</a:t>
            </a:r>
            <a:endParaRPr lang="en-AU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AU" dirty="0" smtClean="0">
                <a:solidFill>
                  <a:schemeClr val="accent2"/>
                </a:solidFill>
              </a:rPr>
              <a:t>Terra Nullius 1788</a:t>
            </a:r>
          </a:p>
          <a:p>
            <a:endParaRPr lang="en-AU" dirty="0" smtClean="0">
              <a:solidFill>
                <a:schemeClr val="accent2"/>
              </a:solidFill>
            </a:endParaRPr>
          </a:p>
          <a:p>
            <a:r>
              <a:rPr lang="en-AU" dirty="0" smtClean="0">
                <a:solidFill>
                  <a:schemeClr val="accent1"/>
                </a:solidFill>
              </a:rPr>
              <a:t>The Bark Petition 1963</a:t>
            </a:r>
          </a:p>
          <a:p>
            <a:r>
              <a:rPr lang="en-AU" dirty="0" smtClean="0">
                <a:solidFill>
                  <a:schemeClr val="accent3"/>
                </a:solidFill>
              </a:rPr>
              <a:t>The Wave Hill Protest 1966 – 1975</a:t>
            </a:r>
          </a:p>
          <a:p>
            <a:r>
              <a:rPr lang="en-AU" dirty="0" smtClean="0">
                <a:solidFill>
                  <a:schemeClr val="tx2"/>
                </a:solidFill>
              </a:rPr>
              <a:t>The Aboriginal Tent Embassy and Flag 1972</a:t>
            </a:r>
          </a:p>
          <a:p>
            <a:r>
              <a:rPr lang="en-AU" dirty="0" smtClean="0">
                <a:solidFill>
                  <a:schemeClr val="accent6"/>
                </a:solidFill>
              </a:rPr>
              <a:t>Woodward Royal Commission 1974</a:t>
            </a:r>
          </a:p>
          <a:p>
            <a:r>
              <a:rPr lang="en-AU" dirty="0" smtClean="0">
                <a:solidFill>
                  <a:srgbClr val="92D050"/>
                </a:solidFill>
              </a:rPr>
              <a:t>The </a:t>
            </a:r>
            <a:r>
              <a:rPr lang="en-AU" dirty="0" err="1" smtClean="0">
                <a:solidFill>
                  <a:srgbClr val="92D050"/>
                </a:solidFill>
              </a:rPr>
              <a:t>Mabo</a:t>
            </a:r>
            <a:r>
              <a:rPr lang="en-AU" dirty="0" smtClean="0">
                <a:solidFill>
                  <a:srgbClr val="92D050"/>
                </a:solidFill>
              </a:rPr>
              <a:t> decision 1992</a:t>
            </a:r>
          </a:p>
          <a:p>
            <a:r>
              <a:rPr lang="en-AU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The Native Title Act 1993</a:t>
            </a:r>
          </a:p>
          <a:p>
            <a:r>
              <a:rPr lang="en-AU" dirty="0" smtClean="0">
                <a:solidFill>
                  <a:srgbClr val="002060"/>
                </a:solidFill>
              </a:rPr>
              <a:t>The </a:t>
            </a:r>
            <a:r>
              <a:rPr lang="en-AU" dirty="0" err="1" smtClean="0">
                <a:solidFill>
                  <a:srgbClr val="002060"/>
                </a:solidFill>
              </a:rPr>
              <a:t>Wik</a:t>
            </a:r>
            <a:r>
              <a:rPr lang="en-AU" dirty="0" smtClean="0">
                <a:solidFill>
                  <a:srgbClr val="002060"/>
                </a:solidFill>
              </a:rPr>
              <a:t> decision 1996</a:t>
            </a:r>
          </a:p>
          <a:p>
            <a:r>
              <a:rPr lang="en-AU" dirty="0" smtClean="0"/>
              <a:t>The Native Title Amendment 1997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357685" y="1444294"/>
            <a:ext cx="4329115" cy="3941763"/>
          </a:xfrm>
        </p:spPr>
        <p:txBody>
          <a:bodyPr>
            <a:normAutofit fontScale="77500" lnSpcReduction="20000"/>
          </a:bodyPr>
          <a:lstStyle/>
          <a:p>
            <a:r>
              <a:rPr lang="en-AU" dirty="0" smtClean="0">
                <a:solidFill>
                  <a:schemeClr val="accent2"/>
                </a:solidFill>
              </a:rPr>
              <a:t>Land belonging to no-one. Declared by Captain Cook</a:t>
            </a:r>
          </a:p>
          <a:p>
            <a:r>
              <a:rPr lang="en-AU" dirty="0" err="1" smtClean="0">
                <a:solidFill>
                  <a:schemeClr val="accent1"/>
                </a:solidFill>
              </a:rPr>
              <a:t>Yolngu</a:t>
            </a:r>
            <a:r>
              <a:rPr lang="en-AU" dirty="0" smtClean="0">
                <a:solidFill>
                  <a:schemeClr val="accent1"/>
                </a:solidFill>
              </a:rPr>
              <a:t> request for land</a:t>
            </a:r>
          </a:p>
          <a:p>
            <a:r>
              <a:rPr lang="en-AU" dirty="0" smtClean="0">
                <a:solidFill>
                  <a:schemeClr val="accent3"/>
                </a:solidFill>
              </a:rPr>
              <a:t>Gurindji people’s request for wages and land</a:t>
            </a:r>
          </a:p>
          <a:p>
            <a:r>
              <a:rPr lang="en-AU" dirty="0" smtClean="0">
                <a:solidFill>
                  <a:schemeClr val="tx2"/>
                </a:solidFill>
              </a:rPr>
              <a:t>An Aboriginal protest over land rights and living conditions</a:t>
            </a:r>
          </a:p>
          <a:p>
            <a:r>
              <a:rPr lang="en-AU" dirty="0" smtClean="0">
                <a:solidFill>
                  <a:schemeClr val="accent6"/>
                </a:solidFill>
              </a:rPr>
              <a:t>Aboriginal Land rights enquiry</a:t>
            </a:r>
          </a:p>
          <a:p>
            <a:r>
              <a:rPr lang="en-AU" dirty="0" smtClean="0">
                <a:solidFill>
                  <a:srgbClr val="92D050"/>
                </a:solidFill>
              </a:rPr>
              <a:t>Law enshrining Native Title</a:t>
            </a:r>
          </a:p>
          <a:p>
            <a:r>
              <a:rPr lang="en-AU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High Court ruling recognising native title</a:t>
            </a:r>
          </a:p>
          <a:p>
            <a:r>
              <a:rPr lang="en-AU" dirty="0" smtClean="0">
                <a:solidFill>
                  <a:srgbClr val="002060"/>
                </a:solidFill>
              </a:rPr>
              <a:t>Native Title and lease holders rights can coexist</a:t>
            </a:r>
          </a:p>
          <a:p>
            <a:r>
              <a:rPr lang="en-AU" dirty="0" smtClean="0"/>
              <a:t>Law giving leaseholder’s rights priority over Native Title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ont probs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1194" y="428604"/>
            <a:ext cx="7557694" cy="607223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0" y="2136339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dirty="0" smtClean="0"/>
              <a:t>The time has come</a:t>
            </a:r>
            <a:br>
              <a:rPr lang="en-AU" dirty="0" smtClean="0"/>
            </a:br>
            <a:r>
              <a:rPr lang="en-AU" dirty="0" smtClean="0"/>
              <a:t>To say fair's fair</a:t>
            </a:r>
            <a:br>
              <a:rPr lang="en-AU" dirty="0" smtClean="0"/>
            </a:br>
            <a:r>
              <a:rPr lang="en-AU" dirty="0" smtClean="0"/>
              <a:t>To pay the rent</a:t>
            </a:r>
            <a:br>
              <a:rPr lang="en-AU" dirty="0" smtClean="0"/>
            </a:br>
            <a:r>
              <a:rPr lang="en-AU" dirty="0" smtClean="0"/>
              <a:t>To pay our share</a:t>
            </a:r>
            <a:br>
              <a:rPr lang="en-AU" dirty="0" smtClean="0"/>
            </a:br>
            <a:r>
              <a:rPr lang="en-AU" dirty="0" smtClean="0"/>
              <a:t>The time has come </a:t>
            </a:r>
            <a:br>
              <a:rPr lang="en-AU" dirty="0" smtClean="0"/>
            </a:br>
            <a:r>
              <a:rPr lang="en-AU" dirty="0" smtClean="0"/>
              <a:t>A fact's a fact</a:t>
            </a:r>
            <a:br>
              <a:rPr lang="en-AU" dirty="0" smtClean="0"/>
            </a:br>
            <a:r>
              <a:rPr lang="en-AU" dirty="0" smtClean="0"/>
              <a:t>It belongs to them</a:t>
            </a:r>
            <a:br>
              <a:rPr lang="en-AU" dirty="0" smtClean="0"/>
            </a:br>
            <a:r>
              <a:rPr lang="en-AU" dirty="0" smtClean="0"/>
              <a:t>Let's give it back</a:t>
            </a:r>
            <a:br>
              <a:rPr lang="en-AU" dirty="0" smtClean="0"/>
            </a:br>
            <a:r>
              <a:rPr lang="en-AU" i="1" dirty="0" smtClean="0"/>
              <a:t>Midnight Oil, </a:t>
            </a:r>
            <a:r>
              <a:rPr lang="en-AU" i="1" u="sng" dirty="0" smtClean="0"/>
              <a:t>Beds are Burning,</a:t>
            </a:r>
            <a:r>
              <a:rPr lang="en-AU" i="1" dirty="0" smtClean="0"/>
              <a:t> 1987</a:t>
            </a:r>
            <a:endParaRPr lang="en-A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AU" dirty="0" smtClean="0"/>
              <a:t>If uninhabited land was discovered by the British its was declared “Terra Nullius” – land belonging to no one.</a:t>
            </a:r>
          </a:p>
          <a:p>
            <a:r>
              <a:rPr lang="en-AU" dirty="0" smtClean="0"/>
              <a:t>Captain James Cook did this when he landed in Eastern Australia in 1770</a:t>
            </a:r>
          </a:p>
          <a:p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AU" dirty="0" smtClean="0"/>
              <a:t>Captain Arthur Phillip accepted the idea in 1788</a:t>
            </a:r>
          </a:p>
          <a:p>
            <a:endParaRPr lang="en-AU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Terra Nullius - 1788</a:t>
            </a:r>
            <a:endParaRPr lang="en-AU" dirty="0"/>
          </a:p>
        </p:txBody>
      </p:sp>
      <p:pic>
        <p:nvPicPr>
          <p:cNvPr id="2050" name="Picture 2" descr="http://nla.gov.au/nla.pic-an7891482-v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857496"/>
            <a:ext cx="4156952" cy="32147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en-AU" dirty="0" smtClean="0"/>
              <a:t>Terra Nullius meant;</a:t>
            </a:r>
          </a:p>
          <a:p>
            <a:r>
              <a:rPr lang="en-AU" dirty="0" smtClean="0"/>
              <a:t>No treaty had to be signed</a:t>
            </a:r>
          </a:p>
          <a:p>
            <a:r>
              <a:rPr lang="en-AU" dirty="0" smtClean="0"/>
              <a:t>Natives could not claim common law rights over their land</a:t>
            </a:r>
          </a:p>
          <a:p>
            <a:r>
              <a:rPr lang="en-AU" dirty="0" smtClean="0"/>
              <a:t>It legalised the steady dispossession over the next century</a:t>
            </a:r>
            <a:endParaRPr lang="en-AU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Terra Nullius continued...</a:t>
            </a:r>
            <a:endParaRPr lang="en-AU" dirty="0"/>
          </a:p>
        </p:txBody>
      </p:sp>
      <p:pic>
        <p:nvPicPr>
          <p:cNvPr id="21506" name="Picture 2" descr="http://www.visitvictoria.com/content/2007/apr/terra_nullius_u_350x1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1500174"/>
            <a:ext cx="4167217" cy="1785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3971924" cy="5019505"/>
          </a:xfrm>
        </p:spPr>
        <p:txBody>
          <a:bodyPr>
            <a:noAutofit/>
          </a:bodyPr>
          <a:lstStyle/>
          <a:p>
            <a:r>
              <a:rPr lang="en-AU" sz="2400" dirty="0" smtClean="0"/>
              <a:t>It was not until the 1960s that Land Rights became an issue in Australian politics</a:t>
            </a:r>
          </a:p>
          <a:p>
            <a:r>
              <a:rPr lang="en-AU" sz="2400" dirty="0" smtClean="0"/>
              <a:t>In 1963 the </a:t>
            </a:r>
            <a:r>
              <a:rPr lang="en-AU" sz="2400" dirty="0" err="1" smtClean="0"/>
              <a:t>Yolngu</a:t>
            </a:r>
            <a:r>
              <a:rPr lang="en-AU" sz="2400" dirty="0" smtClean="0"/>
              <a:t> people from Yirrkala on the Grove Peninsula in the NT sent a petition written on bark to the Federal government protesting about being driven off their land for a mine.</a:t>
            </a:r>
            <a:endParaRPr lang="en-AU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357686" y="1500174"/>
            <a:ext cx="2424130" cy="5162382"/>
          </a:xfrm>
        </p:spPr>
        <p:txBody>
          <a:bodyPr>
            <a:normAutofit lnSpcReduction="10000"/>
          </a:bodyPr>
          <a:lstStyle/>
          <a:p>
            <a:r>
              <a:rPr lang="en-AU" sz="2400" dirty="0" smtClean="0"/>
              <a:t>The petition failed as the NT Supreme Court confirmed the notion of Terra Nullius and said the </a:t>
            </a:r>
            <a:r>
              <a:rPr lang="en-AU" sz="2400" dirty="0" err="1" smtClean="0"/>
              <a:t>Yolngu</a:t>
            </a:r>
            <a:r>
              <a:rPr lang="en-AU" sz="2400" dirty="0" smtClean="0"/>
              <a:t> people had no special rights to the land.</a:t>
            </a:r>
            <a:endParaRPr lang="en-AU" sz="24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The Bark Petition - 1963</a:t>
            </a:r>
            <a:endParaRPr lang="en-AU" dirty="0"/>
          </a:p>
        </p:txBody>
      </p:sp>
      <p:pic>
        <p:nvPicPr>
          <p:cNvPr id="23554" name="Picture 2" descr="http://www1.appstate.edu/~bentore/world/images/bark_petition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2357430"/>
            <a:ext cx="2035741" cy="34290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AU" dirty="0" smtClean="0"/>
              <a:t>In 1966 the Gurindji people of the NT went on strike over their terrible living and working conditions at Wave Hill.</a:t>
            </a:r>
          </a:p>
          <a:p>
            <a:r>
              <a:rPr lang="en-AU" dirty="0" smtClean="0"/>
              <a:t>The following year, led by Vincent </a:t>
            </a:r>
            <a:r>
              <a:rPr lang="en-AU" dirty="0" err="1" smtClean="0"/>
              <a:t>Lingiari</a:t>
            </a:r>
            <a:r>
              <a:rPr lang="en-AU" dirty="0" smtClean="0"/>
              <a:t>, they petitioned Federal government for a return of their traditional land.</a:t>
            </a:r>
            <a:endParaRPr lang="en-AU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The Gurindji – 1966 - 1975</a:t>
            </a:r>
            <a:endParaRPr lang="en-AU" dirty="0"/>
          </a:p>
        </p:txBody>
      </p:sp>
      <p:pic>
        <p:nvPicPr>
          <p:cNvPr id="25602" name="Picture 2" descr="http://www.abc.net.au/reslib/200608/r102169_4509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1968" y="1357298"/>
            <a:ext cx="4572032" cy="34290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285720" y="446276"/>
            <a:ext cx="8643998" cy="5847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cs typeface="Arial" pitchFamily="34" charset="0"/>
              </a:rPr>
              <a:t>In August 1966, Aboriginal pastoral workers walked off the job on the vast </a:t>
            </a:r>
            <a:r>
              <a:rPr kumimoji="0" lang="en-US" sz="2200" b="0" i="0" u="none" strike="noStrike" cap="none" normalizeH="0" baseline="0" dirty="0" err="1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cs typeface="Arial" pitchFamily="34" charset="0"/>
              </a:rPr>
              <a:t>Vesteys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cs typeface="Arial" pitchFamily="34" charset="0"/>
              </a:rPr>
              <a:t>' cattle station at Wave Hill in the Northern Territory. At first they expressed their unhappiness with their poor working conditions and disrespectful treatment. Conversations between stockmen who had worked for </a:t>
            </a:r>
            <a:r>
              <a:rPr kumimoji="0" lang="en-US" sz="2200" b="0" i="0" u="none" strike="noStrike" cap="none" normalizeH="0" baseline="0" dirty="0" err="1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cs typeface="Arial" pitchFamily="34" charset="0"/>
              </a:rPr>
              <a:t>Vesteys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cs typeface="Arial" pitchFamily="34" charset="0"/>
              </a:rPr>
              <a:t> and Dexter Daniels, the North Australian Workers' Union Aboriginal </a:t>
            </a:r>
            <a:r>
              <a:rPr kumimoji="0" lang="en-US" sz="2200" b="0" i="0" u="none" strike="noStrike" cap="none" normalizeH="0" baseline="0" dirty="0" err="1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cs typeface="Arial" pitchFamily="34" charset="0"/>
              </a:rPr>
              <a:t>organiser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cs typeface="Arial" pitchFamily="34" charset="0"/>
              </a:rPr>
              <a:t>, led to the initial walk off.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cs typeface="Arial" pitchFamily="34" charset="0"/>
              </a:rPr>
              <a:t>The next year the group moved to </a:t>
            </a:r>
            <a:r>
              <a:rPr kumimoji="0" lang="en-US" sz="2200" b="0" i="0" u="none" strike="noStrike" cap="none" normalizeH="0" baseline="0" dirty="0" err="1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cs typeface="Arial" pitchFamily="34" charset="0"/>
              </a:rPr>
              <a:t>Wattie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cs typeface="Arial" pitchFamily="34" charset="0"/>
              </a:rPr>
              <a:t> Creek, a place of significance to the </a:t>
            </a:r>
            <a:r>
              <a:rPr kumimoji="0" lang="en-US" sz="2200" b="0" i="0" u="none" strike="noStrike" cap="none" normalizeH="0" baseline="0" dirty="0" err="1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cs typeface="Arial" pitchFamily="34" charset="0"/>
              </a:rPr>
              <a:t>Gurindji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cs typeface="Arial" pitchFamily="34" charset="0"/>
              </a:rPr>
              <a:t> people. They asked Frank Hardy to 'make a sign' which included the word '</a:t>
            </a:r>
            <a:r>
              <a:rPr kumimoji="0" lang="en-US" sz="2200" b="0" i="0" u="none" strike="noStrike" cap="none" normalizeH="0" baseline="0" dirty="0" err="1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cs typeface="Arial" pitchFamily="34" charset="0"/>
              </a:rPr>
              <a:t>Gurindji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cs typeface="Arial" pitchFamily="34" charset="0"/>
              </a:rPr>
              <a:t>', their own name for themselves. Their disaffection was deeper than wages and working conditions.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cs typeface="Arial" pitchFamily="34" charset="0"/>
              </a:rPr>
              <a:t>Although these stockmen and their families could not read, they understood the power of the white man's signs. Now their name for themselves, written on a sign, asserted a claim to </a:t>
            </a:r>
            <a:r>
              <a:rPr kumimoji="0" lang="en-US" sz="2200" b="0" i="0" u="none" strike="noStrike" cap="none" normalizeH="0" baseline="0" dirty="0" err="1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cs typeface="Arial" pitchFamily="34" charset="0"/>
              </a:rPr>
              <a:t>Gurindji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cs typeface="Arial" pitchFamily="34" charset="0"/>
              </a:rPr>
              <a:t> lands.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200" b="0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“I bin </a:t>
            </a:r>
            <a:r>
              <a:rPr kumimoji="0" lang="en-US" sz="2200" b="0" i="1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thinkin</a:t>
            </a:r>
            <a:r>
              <a:rPr kumimoji="0" lang="en-US" sz="2200" b="0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' this bin </a:t>
            </a:r>
            <a:r>
              <a:rPr kumimoji="0" lang="en-US" sz="2200" b="0" i="1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Gurindji</a:t>
            </a:r>
            <a:r>
              <a:rPr kumimoji="0" lang="en-US" sz="2200" b="0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 country. We bin here </a:t>
            </a:r>
            <a:r>
              <a:rPr kumimoji="0" lang="en-US" sz="2200" b="0" i="1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longa</a:t>
            </a:r>
            <a:r>
              <a:rPr kumimoji="0" lang="en-US" sz="2200" b="0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 time before them </a:t>
            </a:r>
            <a:r>
              <a:rPr kumimoji="0" lang="en-US" sz="2200" b="0" i="1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Vestey</a:t>
            </a:r>
            <a:r>
              <a:rPr kumimoji="0" lang="en-US" sz="2200" b="0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 mob.” Vincent </a:t>
            </a:r>
            <a:r>
              <a:rPr kumimoji="0" lang="en-US" sz="2200" b="0" i="1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Lingiari</a:t>
            </a:r>
            <a:r>
              <a:rPr kumimoji="0" lang="en-US" sz="2200" b="0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AU" dirty="0" smtClean="0"/>
              <a:t>In a gesture of support, 9 years later, Prime Minister Whitlam travelled to the NT and handed over to </a:t>
            </a:r>
            <a:r>
              <a:rPr lang="en-AU" dirty="0" err="1" smtClean="0"/>
              <a:t>Lingiari</a:t>
            </a:r>
            <a:r>
              <a:rPr lang="en-AU" dirty="0" smtClean="0"/>
              <a:t> and the Gurindji some of their land that they had been denied in court</a:t>
            </a:r>
          </a:p>
          <a:p>
            <a:r>
              <a:rPr lang="en-AU" dirty="0" smtClean="0"/>
              <a:t>Whitlam symbolically poured the soil into </a:t>
            </a:r>
            <a:r>
              <a:rPr lang="en-AU" dirty="0" err="1" smtClean="0"/>
              <a:t>Lingiari’s</a:t>
            </a:r>
            <a:r>
              <a:rPr lang="en-AU" dirty="0" smtClean="0"/>
              <a:t> hands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endParaRPr lang="en-A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The Gurindji continued...</a:t>
            </a:r>
            <a:endParaRPr lang="en-AU" dirty="0"/>
          </a:p>
        </p:txBody>
      </p:sp>
      <p:pic>
        <p:nvPicPr>
          <p:cNvPr id="27650" name="Picture 2" descr="http://www.creativespirits.info/aboriginalculture/politics/images/WaveHillWalkOff(Whitlam+Lingiari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1500174"/>
            <a:ext cx="3759742" cy="38576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00100" y="1000108"/>
            <a:ext cx="721523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400" dirty="0" smtClean="0">
                <a:solidFill>
                  <a:schemeClr val="tx2"/>
                </a:solidFill>
              </a:rPr>
              <a:t>On 16 August 1975, Prime Minister Gough Whitlam came to </a:t>
            </a:r>
            <a:r>
              <a:rPr lang="en-AU" sz="2400" dirty="0" err="1" smtClean="0">
                <a:solidFill>
                  <a:schemeClr val="tx2"/>
                </a:solidFill>
              </a:rPr>
              <a:t>Daguragu</a:t>
            </a:r>
            <a:r>
              <a:rPr lang="en-AU" sz="2400" dirty="0" smtClean="0">
                <a:solidFill>
                  <a:schemeClr val="tx2"/>
                </a:solidFill>
              </a:rPr>
              <a:t>. As he poured a handful of </a:t>
            </a:r>
            <a:r>
              <a:rPr lang="en-AU" sz="2400" dirty="0" err="1" smtClean="0">
                <a:solidFill>
                  <a:schemeClr val="tx2"/>
                </a:solidFill>
              </a:rPr>
              <a:t>Daguragu</a:t>
            </a:r>
            <a:r>
              <a:rPr lang="en-AU" sz="2400" dirty="0" smtClean="0">
                <a:solidFill>
                  <a:schemeClr val="tx2"/>
                </a:solidFill>
              </a:rPr>
              <a:t> soil into Vincent </a:t>
            </a:r>
            <a:r>
              <a:rPr lang="en-AU" sz="2400" dirty="0" err="1" smtClean="0">
                <a:solidFill>
                  <a:schemeClr val="tx2"/>
                </a:solidFill>
              </a:rPr>
              <a:t>Lingiari's</a:t>
            </a:r>
            <a:r>
              <a:rPr lang="en-AU" sz="2400" dirty="0" smtClean="0">
                <a:solidFill>
                  <a:schemeClr val="tx2"/>
                </a:solidFill>
              </a:rPr>
              <a:t> hand, he said:</a:t>
            </a:r>
          </a:p>
          <a:p>
            <a:pPr algn="ctr"/>
            <a:r>
              <a:rPr lang="en-AU" sz="2400" i="1" dirty="0" smtClean="0"/>
              <a:t>“Vincent </a:t>
            </a:r>
            <a:r>
              <a:rPr lang="en-AU" sz="2400" i="1" dirty="0" err="1" smtClean="0"/>
              <a:t>Lingiari</a:t>
            </a:r>
            <a:r>
              <a:rPr lang="en-AU" sz="2400" i="1" dirty="0" smtClean="0"/>
              <a:t>, I solemnly hand to you these deeds as proof in Australian law that these lands belong to the Gurindji people, and I put into your hands part of the earth as a sign that this land will be the possession of you and your children forever.”</a:t>
            </a:r>
            <a:endParaRPr lang="en-AU" sz="2400" i="1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254</TotalTime>
  <Words>1553</Words>
  <Application>Microsoft Office PowerPoint</Application>
  <PresentationFormat>On-screen Show (4:3)</PresentationFormat>
  <Paragraphs>157</Paragraphs>
  <Slides>27</Slides>
  <Notes>25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Concourse</vt:lpstr>
      <vt:lpstr>Land Rights and Native Title</vt:lpstr>
      <vt:lpstr>Activity</vt:lpstr>
      <vt:lpstr>Terra Nullius - 1788</vt:lpstr>
      <vt:lpstr>Terra Nullius continued...</vt:lpstr>
      <vt:lpstr>The Bark Petition - 1963</vt:lpstr>
      <vt:lpstr>The Gurindji – 1966 - 1975</vt:lpstr>
      <vt:lpstr>Slide 7</vt:lpstr>
      <vt:lpstr>The Gurindji continued...</vt:lpstr>
      <vt:lpstr>Slide 9</vt:lpstr>
      <vt:lpstr>Aboriginal Tent Embassy and Flag - 1972</vt:lpstr>
      <vt:lpstr>Woodward Royal Commission – Aboriginal Land Rights - 1974</vt:lpstr>
      <vt:lpstr>Slide 12</vt:lpstr>
      <vt:lpstr>Fraser’s Aboriginal Land Rights (NT) Act - 1976</vt:lpstr>
      <vt:lpstr>Questions:</vt:lpstr>
      <vt:lpstr>Native Title</vt:lpstr>
      <vt:lpstr>Native Title – A Definition</vt:lpstr>
      <vt:lpstr>Mabo - 1992</vt:lpstr>
      <vt:lpstr>Mabo – 1992 continued...</vt:lpstr>
      <vt:lpstr>Mabo – 1992 - continued...</vt:lpstr>
      <vt:lpstr>The Native Title Act - 1993</vt:lpstr>
      <vt:lpstr>WIK - 1996</vt:lpstr>
      <vt:lpstr>WIK – 1996 – continued...</vt:lpstr>
      <vt:lpstr>Native Title Amendment Act - 1997</vt:lpstr>
      <vt:lpstr>Match the events and put them in order</vt:lpstr>
      <vt:lpstr>Match the events and put them in order</vt:lpstr>
      <vt:lpstr>Slide 26</vt:lpstr>
      <vt:lpstr>Slide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Land Rights and Native Title</dc:title>
  <dc:creator>User</dc:creator>
  <cp:lastModifiedBy>St Johns College</cp:lastModifiedBy>
  <cp:revision>26</cp:revision>
  <dcterms:created xsi:type="dcterms:W3CDTF">2010-04-14T03:23:27Z</dcterms:created>
  <dcterms:modified xsi:type="dcterms:W3CDTF">2010-05-26T22:26:02Z</dcterms:modified>
</cp:coreProperties>
</file>